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0" r:id="rId4"/>
    <p:sldId id="259"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496" autoAdjust="0"/>
    <p:restoredTop sz="94660"/>
  </p:normalViewPr>
  <p:slideViewPr>
    <p:cSldViewPr snapToGrid="0">
      <p:cViewPr varScale="1">
        <p:scale>
          <a:sx n="106" d="100"/>
          <a:sy n="106" d="100"/>
        </p:scale>
        <p:origin x="57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5/10/2022</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2.bin"/><Relationship Id="rId4" Type="http://schemas.openxmlformats.org/officeDocument/2006/relationships/image" Target="../media/image1.wmf"/></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nhes.nh.gov/" TargetMode="External"/><Relationship Id="rId7" Type="http://schemas.openxmlformats.org/officeDocument/2006/relationships/image" Target="../media/image6.png"/><Relationship Id="rId2" Type="http://schemas.openxmlformats.org/officeDocument/2006/relationships/hyperlink" Target="https://www.nh.gov/"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www.nhes.nh.gov/elmi/" TargetMode="External"/><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9.wmf"/><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49625" y="1604858"/>
            <a:ext cx="8624596" cy="3847207"/>
          </a:xfrm>
          <a:prstGeom prst="rect">
            <a:avLst/>
          </a:prstGeom>
          <a:noFill/>
        </p:spPr>
        <p:txBody>
          <a:bodyPr wrap="square" rtlCol="0">
            <a:spAutoFit/>
          </a:bodyPr>
          <a:lstStyle/>
          <a:p>
            <a:r>
              <a:rPr lang="en-US" sz="2200" b="1" i="1" dirty="0">
                <a:latin typeface="Calibri" pitchFamily="34" charset="0"/>
              </a:rPr>
              <a:t>About us:</a:t>
            </a:r>
          </a:p>
          <a:p>
            <a:endParaRPr lang="en-US" sz="1000" dirty="0">
              <a:latin typeface="Calibri" pitchFamily="34" charset="0"/>
            </a:endParaRPr>
          </a:p>
          <a:p>
            <a:r>
              <a:rPr lang="en-US" dirty="0">
                <a:latin typeface="Calibri" pitchFamily="34" charset="0"/>
              </a:rPr>
              <a:t>NH Employment Security (NHES) is a federally funded state agency.</a:t>
            </a:r>
          </a:p>
          <a:p>
            <a:endParaRPr lang="en-US" sz="1000" dirty="0">
              <a:latin typeface="Calibri" pitchFamily="34" charset="0"/>
            </a:endParaRPr>
          </a:p>
          <a:p>
            <a:r>
              <a:rPr lang="en-US" dirty="0">
                <a:latin typeface="Calibri" pitchFamily="34" charset="0"/>
              </a:rPr>
              <a:t>The mission of NHES is to:</a:t>
            </a:r>
          </a:p>
          <a:p>
            <a:pPr marL="342900" indent="-342900">
              <a:buFont typeface="Arial" panose="020B0604020202020204" pitchFamily="34" charset="0"/>
              <a:buChar char="•"/>
            </a:pPr>
            <a:r>
              <a:rPr lang="en-US" dirty="0">
                <a:latin typeface="Calibri" pitchFamily="34" charset="0"/>
              </a:rPr>
              <a:t>Operate a free public </a:t>
            </a:r>
            <a:r>
              <a:rPr lang="en-US" b="1" dirty="0">
                <a:latin typeface="Calibri" pitchFamily="34" charset="0"/>
              </a:rPr>
              <a:t>Employment Service </a:t>
            </a:r>
            <a:r>
              <a:rPr lang="en-US" dirty="0">
                <a:latin typeface="Calibri" pitchFamily="34" charset="0"/>
              </a:rPr>
              <a:t>through a statewide network of Job and Information Centers, providing a broad range of assisted and self-directed employment and career related services, and labor market information to all customers.</a:t>
            </a:r>
          </a:p>
          <a:p>
            <a:pPr marL="342900" indent="-342900">
              <a:buFont typeface="Arial" panose="020B0604020202020204" pitchFamily="34" charset="0"/>
              <a:buChar char="•"/>
            </a:pPr>
            <a:r>
              <a:rPr lang="en-US" dirty="0">
                <a:latin typeface="Calibri" pitchFamily="34" charset="0"/>
              </a:rPr>
              <a:t>Pay </a:t>
            </a:r>
            <a:r>
              <a:rPr lang="en-US" b="1" dirty="0">
                <a:latin typeface="Calibri" pitchFamily="34" charset="0"/>
              </a:rPr>
              <a:t>Unemployment Compensation </a:t>
            </a:r>
            <a:r>
              <a:rPr lang="en-US" dirty="0">
                <a:latin typeface="Calibri" pitchFamily="34" charset="0"/>
              </a:rPr>
              <a:t>benefits in a timely manner to eligible claimants and collect the tax which funds these payments.</a:t>
            </a:r>
          </a:p>
          <a:p>
            <a:pPr marL="342900" indent="-342900">
              <a:buFont typeface="Arial" panose="020B0604020202020204" pitchFamily="34" charset="0"/>
              <a:buChar char="•"/>
            </a:pPr>
            <a:r>
              <a:rPr lang="en-US" b="1" dirty="0">
                <a:solidFill>
                  <a:srgbClr val="C00000"/>
                </a:solidFill>
                <a:latin typeface="Calibri" pitchFamily="34" charset="0"/>
              </a:rPr>
              <a:t>Develop and disseminate labor market information and provide measurements of labor market outcomes to assist local and state officials, private employers, educators and trainers, and the public in making decisions which promote economic development and the efficient use of state labor resources.</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485388148"/>
              </p:ext>
            </p:extLst>
          </p:nvPr>
        </p:nvGraphicFramePr>
        <p:xfrm>
          <a:off x="9315612" y="6017273"/>
          <a:ext cx="2535237" cy="549275"/>
        </p:xfrm>
        <a:graphic>
          <a:graphicData uri="http://schemas.openxmlformats.org/presentationml/2006/ole">
            <mc:AlternateContent xmlns:mc="http://schemas.openxmlformats.org/markup-compatibility/2006">
              <mc:Choice xmlns:v="urn:schemas-microsoft-com:vml" Requires="v">
                <p:oleObj spid="_x0000_s2070" name="Image" r:id="rId3" imgW="2535840" imgH="548640" progId="Photoshop.Image.13">
                  <p:embed/>
                </p:oleObj>
              </mc:Choice>
              <mc:Fallback>
                <p:oleObj name="Image" r:id="rId3" imgW="2535840" imgH="548640" progId="Photoshop.Image.13">
                  <p:embed/>
                  <p:pic>
                    <p:nvPicPr>
                      <p:cNvPr id="0" name=""/>
                      <p:cNvPicPr/>
                      <p:nvPr/>
                    </p:nvPicPr>
                    <p:blipFill>
                      <a:blip r:embed="rId4"/>
                      <a:stretch>
                        <a:fillRect/>
                      </a:stretch>
                    </p:blipFill>
                    <p:spPr>
                      <a:xfrm>
                        <a:off x="9315612" y="6017273"/>
                        <a:ext cx="2535237" cy="549275"/>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084418758"/>
              </p:ext>
            </p:extLst>
          </p:nvPr>
        </p:nvGraphicFramePr>
        <p:xfrm>
          <a:off x="2413520" y="5813368"/>
          <a:ext cx="2286000" cy="841975"/>
        </p:xfrm>
        <a:graphic>
          <a:graphicData uri="http://schemas.openxmlformats.org/presentationml/2006/ole">
            <mc:AlternateContent xmlns:mc="http://schemas.openxmlformats.org/markup-compatibility/2006">
              <mc:Choice xmlns:v="urn:schemas-microsoft-com:vml" Requires="v">
                <p:oleObj spid="_x0000_s2071" name="Image" r:id="rId5" imgW="3267360" imgH="1203840" progId="Photoshop.Image.13">
                  <p:embed/>
                </p:oleObj>
              </mc:Choice>
              <mc:Fallback>
                <p:oleObj name="Image" r:id="rId5" imgW="3267360" imgH="1203840" progId="Photoshop.Image.13">
                  <p:embed/>
                  <p:pic>
                    <p:nvPicPr>
                      <p:cNvPr id="0" name=""/>
                      <p:cNvPicPr/>
                      <p:nvPr/>
                    </p:nvPicPr>
                    <p:blipFill>
                      <a:blip r:embed="rId6"/>
                      <a:stretch>
                        <a:fillRect/>
                      </a:stretch>
                    </p:blipFill>
                    <p:spPr>
                      <a:xfrm>
                        <a:off x="2413520" y="5813368"/>
                        <a:ext cx="2286000" cy="841975"/>
                      </a:xfrm>
                      <a:prstGeom prst="rect">
                        <a:avLst/>
                      </a:prstGeom>
                      <a:solidFill>
                        <a:schemeClr val="accent6">
                          <a:lumMod val="20000"/>
                          <a:lumOff val="80000"/>
                        </a:schemeClr>
                      </a:solidFill>
                    </p:spPr>
                  </p:pic>
                </p:oleObj>
              </mc:Fallback>
            </mc:AlternateContent>
          </a:graphicData>
        </a:graphic>
      </p:graphicFrame>
      <p:sp>
        <p:nvSpPr>
          <p:cNvPr id="7" name="TextBox 6"/>
          <p:cNvSpPr txBox="1"/>
          <p:nvPr/>
        </p:nvSpPr>
        <p:spPr>
          <a:xfrm>
            <a:off x="2052735" y="391885"/>
            <a:ext cx="7363491" cy="954107"/>
          </a:xfrm>
          <a:prstGeom prst="rect">
            <a:avLst/>
          </a:prstGeom>
          <a:noFill/>
        </p:spPr>
        <p:txBody>
          <a:bodyPr wrap="none" rtlCol="0">
            <a:spAutoFit/>
          </a:bodyPr>
          <a:lstStyle/>
          <a:p>
            <a:r>
              <a:rPr lang="en-US" sz="2800" b="1" dirty="0">
                <a:latin typeface="Calibri" panose="020F0502020204030204" pitchFamily="34" charset="0"/>
                <a:cs typeface="Calibri" panose="020F0502020204030204" pitchFamily="34" charset="0"/>
              </a:rPr>
              <a:t>New Hampshire Employment Security</a:t>
            </a:r>
          </a:p>
          <a:p>
            <a:r>
              <a:rPr lang="en-US" sz="2800" b="1" dirty="0">
                <a:latin typeface="Calibri" panose="020F0502020204030204" pitchFamily="34" charset="0"/>
                <a:cs typeface="Calibri" panose="020F0502020204030204" pitchFamily="34" charset="0"/>
              </a:rPr>
              <a:t>Economic and Labor Market Information Bureau</a:t>
            </a:r>
          </a:p>
        </p:txBody>
      </p:sp>
    </p:spTree>
    <p:extLst>
      <p:ext uri="{BB962C8B-B14F-4D97-AF65-F5344CB8AC3E}">
        <p14:creationId xmlns:p14="http://schemas.microsoft.com/office/powerpoint/2010/main" val="562370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887134" y="609602"/>
            <a:ext cx="7704667" cy="1371599"/>
          </a:xfrm>
        </p:spPr>
        <p:txBody>
          <a:bodyPr/>
          <a:lstStyle/>
          <a:p>
            <a:pPr eaLnBrk="1" hangingPunct="1"/>
            <a:r>
              <a:rPr lang="en-US" altLang="en-US" b="1" dirty="0">
                <a:solidFill>
                  <a:schemeClr val="tx2"/>
                </a:solidFill>
                <a:latin typeface="Cambria" pitchFamily="18" charset="0"/>
              </a:rPr>
              <a:t>What is Labor Market Information?</a:t>
            </a:r>
          </a:p>
        </p:txBody>
      </p:sp>
      <p:sp>
        <p:nvSpPr>
          <p:cNvPr id="4101" name="Text Box 5"/>
          <p:cNvSpPr txBox="1">
            <a:spLocks noChangeArrowheads="1"/>
          </p:cNvSpPr>
          <p:nvPr/>
        </p:nvSpPr>
        <p:spPr bwMode="auto">
          <a:xfrm>
            <a:off x="2887134" y="1905001"/>
            <a:ext cx="7086600"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buClr>
                <a:schemeClr val="tx2"/>
              </a:buClr>
              <a:buChar char="¡"/>
              <a:defRPr sz="2900">
                <a:solidFill>
                  <a:schemeClr val="tx1"/>
                </a:solidFill>
                <a:latin typeface="Verdana" pitchFamily="34" charset="0"/>
              </a:defRPr>
            </a:lvl1pPr>
            <a:lvl2pPr marL="742950" indent="-285750" eaLnBrk="0" hangingPunct="0">
              <a:defRPr sz="2500">
                <a:solidFill>
                  <a:schemeClr val="tx1"/>
                </a:solidFill>
                <a:latin typeface="Verdana" pitchFamily="34" charset="0"/>
              </a:defRPr>
            </a:lvl2pPr>
            <a:lvl3pPr marL="1143000" indent="-228600" eaLnBrk="0" hangingPunct="0">
              <a:buClr>
                <a:schemeClr val="tx2"/>
              </a:buClr>
              <a:buSzPct val="65000"/>
              <a:buChar char="¡"/>
              <a:defRPr sz="2200">
                <a:solidFill>
                  <a:schemeClr val="tx1"/>
                </a:solidFill>
                <a:latin typeface="Verdana" pitchFamily="34" charset="0"/>
              </a:defRPr>
            </a:lvl3pPr>
            <a:lvl4pPr marL="1600200" indent="-228600" eaLnBrk="0" hangingPunct="0">
              <a:defRPr sz="1900">
                <a:solidFill>
                  <a:schemeClr val="tx1"/>
                </a:solidFill>
                <a:latin typeface="Verdana" pitchFamily="34" charset="0"/>
              </a:defRPr>
            </a:lvl4pPr>
            <a:lvl5pPr marL="2057400" indent="-228600" eaLnBrk="0" hangingPunct="0">
              <a:buClr>
                <a:schemeClr val="tx2"/>
              </a:buClr>
              <a:buSzPct val="60000"/>
              <a:buChar char="¡"/>
              <a:defRPr sz="19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a:spcBef>
                <a:spcPct val="0"/>
              </a:spcBef>
              <a:buClrTx/>
              <a:buSzTx/>
              <a:buFontTx/>
              <a:buNone/>
            </a:pPr>
            <a:r>
              <a:rPr lang="en-US" altLang="en-US" sz="2200" dirty="0">
                <a:latin typeface="Calibri" pitchFamily="34" charset="0"/>
              </a:rPr>
              <a:t>A </a:t>
            </a:r>
            <a:r>
              <a:rPr lang="en-US" altLang="en-US" sz="2200" b="1" dirty="0">
                <a:solidFill>
                  <a:schemeClr val="accent1">
                    <a:lumMod val="75000"/>
                  </a:schemeClr>
                </a:solidFill>
                <a:latin typeface="Calibri" pitchFamily="34" charset="0"/>
              </a:rPr>
              <a:t>labor market</a:t>
            </a:r>
            <a:r>
              <a:rPr lang="en-US" altLang="en-US" sz="2200" dirty="0">
                <a:solidFill>
                  <a:schemeClr val="accent1">
                    <a:lumMod val="75000"/>
                  </a:schemeClr>
                </a:solidFill>
                <a:latin typeface="Calibri" pitchFamily="34" charset="0"/>
              </a:rPr>
              <a:t> </a:t>
            </a:r>
            <a:r>
              <a:rPr lang="en-US" altLang="en-US" sz="2200" dirty="0">
                <a:latin typeface="Calibri" pitchFamily="34" charset="0"/>
              </a:rPr>
              <a:t>is the relationship between workers, who are engaged in producing goods and providing services, and employers, who compensate the workers for engaging in work activity. This marketplace can be municipal, statewide, national, or international.</a:t>
            </a:r>
          </a:p>
          <a:p>
            <a:pPr>
              <a:spcBef>
                <a:spcPct val="0"/>
              </a:spcBef>
              <a:buClrTx/>
              <a:buSzTx/>
              <a:buFontTx/>
              <a:buNone/>
            </a:pPr>
            <a:endParaRPr lang="en-US" altLang="en-US" sz="2200" dirty="0">
              <a:latin typeface="Calibri" pitchFamily="34" charset="0"/>
            </a:endParaRPr>
          </a:p>
          <a:p>
            <a:pPr>
              <a:spcBef>
                <a:spcPct val="0"/>
              </a:spcBef>
              <a:buClrTx/>
              <a:buSzTx/>
              <a:buFontTx/>
              <a:buNone/>
            </a:pPr>
            <a:r>
              <a:rPr lang="en-US" altLang="en-US" sz="2200" b="1" dirty="0">
                <a:solidFill>
                  <a:schemeClr val="accent1">
                    <a:lumMod val="75000"/>
                  </a:schemeClr>
                </a:solidFill>
                <a:latin typeface="Calibri" pitchFamily="34" charset="0"/>
              </a:rPr>
              <a:t>Labor market information, or LMI,</a:t>
            </a:r>
            <a:r>
              <a:rPr lang="en-US" altLang="en-US" sz="2200" dirty="0">
                <a:solidFill>
                  <a:schemeClr val="accent1">
                    <a:lumMod val="75000"/>
                  </a:schemeClr>
                </a:solidFill>
                <a:latin typeface="Calibri" pitchFamily="34" charset="0"/>
              </a:rPr>
              <a:t> </a:t>
            </a:r>
            <a:r>
              <a:rPr lang="en-US" altLang="en-US" sz="2200" dirty="0">
                <a:latin typeface="Calibri" pitchFamily="34" charset="0"/>
              </a:rPr>
              <a:t>is the body of data available about a particular labor market and its participants.</a:t>
            </a:r>
          </a:p>
        </p:txBody>
      </p:sp>
      <p:pic>
        <p:nvPicPr>
          <p:cNvPr id="4" name="Picture 3"/>
          <p:cNvPicPr>
            <a:picLocks noChangeAspect="1"/>
          </p:cNvPicPr>
          <p:nvPr/>
        </p:nvPicPr>
        <p:blipFill>
          <a:blip r:embed="rId2"/>
          <a:stretch>
            <a:fillRect/>
          </a:stretch>
        </p:blipFill>
        <p:spPr>
          <a:xfrm>
            <a:off x="4724400" y="5029200"/>
            <a:ext cx="3581400" cy="1276350"/>
          </a:xfrm>
          <a:prstGeom prst="rect">
            <a:avLst/>
          </a:prstGeom>
        </p:spPr>
      </p:pic>
    </p:spTree>
    <p:extLst>
      <p:ext uri="{BB962C8B-B14F-4D97-AF65-F5344CB8AC3E}">
        <p14:creationId xmlns:p14="http://schemas.microsoft.com/office/powerpoint/2010/main" val="3001560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54230-6B32-4571-8C00-588A0F1A01F8}"/>
              </a:ext>
            </a:extLst>
          </p:cNvPr>
          <p:cNvSpPr>
            <a:spLocks noGrp="1"/>
          </p:cNvSpPr>
          <p:nvPr>
            <p:ph type="title"/>
          </p:nvPr>
        </p:nvSpPr>
        <p:spPr>
          <a:xfrm>
            <a:off x="2592925" y="470780"/>
            <a:ext cx="8911687" cy="651850"/>
          </a:xfrm>
        </p:spPr>
        <p:txBody>
          <a:bodyPr>
            <a:normAutofit/>
          </a:bodyPr>
          <a:lstStyle/>
          <a:p>
            <a:r>
              <a:rPr lang="en-US" sz="2800" b="1" dirty="0">
                <a:latin typeface="Cambria" panose="02040503050406030204" pitchFamily="18" charset="0"/>
                <a:ea typeface="Cambria" panose="02040503050406030204" pitchFamily="18" charset="0"/>
              </a:rPr>
              <a:t>How to find us on the web</a:t>
            </a:r>
          </a:p>
        </p:txBody>
      </p:sp>
      <p:sp>
        <p:nvSpPr>
          <p:cNvPr id="3" name="Content Placeholder 2">
            <a:extLst>
              <a:ext uri="{FF2B5EF4-FFF2-40B4-BE49-F238E27FC236}">
                <a16:creationId xmlns:a16="http://schemas.microsoft.com/office/drawing/2014/main" id="{2200D604-751B-41FD-A1FC-0E4EA2D3CFA3}"/>
              </a:ext>
            </a:extLst>
          </p:cNvPr>
          <p:cNvSpPr>
            <a:spLocks noGrp="1"/>
          </p:cNvSpPr>
          <p:nvPr>
            <p:ph idx="1"/>
          </p:nvPr>
        </p:nvSpPr>
        <p:spPr>
          <a:xfrm>
            <a:off x="2599044" y="1112895"/>
            <a:ext cx="8915400" cy="5478028"/>
          </a:xfrm>
        </p:spPr>
        <p:txBody>
          <a:bodyPr>
            <a:normAutofit/>
          </a:bodyPr>
          <a:lstStyle/>
          <a:p>
            <a:r>
              <a:rPr lang="en-US" dirty="0">
                <a:latin typeface="Calibri" panose="020F0502020204030204" pitchFamily="34" charset="0"/>
                <a:cs typeface="Calibri" panose="020F0502020204030204" pitchFamily="34" charset="0"/>
              </a:rPr>
              <a:t>Go to </a:t>
            </a:r>
            <a:r>
              <a:rPr lang="en-US" dirty="0">
                <a:latin typeface="Calibri" panose="020F0502020204030204" pitchFamily="34" charset="0"/>
                <a:cs typeface="Calibri" panose="020F0502020204030204" pitchFamily="34" charset="0"/>
                <a:hlinkClick r:id="rId2"/>
              </a:rPr>
              <a:t>NH.gov</a:t>
            </a:r>
            <a:r>
              <a:rPr lang="en-US" dirty="0">
                <a:latin typeface="Calibri" panose="020F0502020204030204" pitchFamily="34" charset="0"/>
                <a:cs typeface="Calibri" panose="020F0502020204030204" pitchFamily="34" charset="0"/>
              </a:rPr>
              <a:t>, under </a:t>
            </a:r>
            <a:r>
              <a:rPr lang="en-US" i="1" dirty="0">
                <a:latin typeface="Calibri" panose="020F0502020204030204" pitchFamily="34" charset="0"/>
                <a:cs typeface="Calibri" panose="020F0502020204030204" pitchFamily="34" charset="0"/>
              </a:rPr>
              <a:t>Are you looking..., </a:t>
            </a:r>
            <a:r>
              <a:rPr lang="en-US" dirty="0">
                <a:latin typeface="Calibri" panose="020F0502020204030204" pitchFamily="34" charset="0"/>
                <a:cs typeface="Calibri" panose="020F0502020204030204" pitchFamily="34" charset="0"/>
              </a:rPr>
              <a:t>select </a:t>
            </a:r>
            <a:r>
              <a:rPr lang="en-US" i="1" dirty="0">
                <a:latin typeface="Calibri" panose="020F0502020204030204" pitchFamily="34" charset="0"/>
                <a:cs typeface="Calibri" panose="020F0502020204030204" pitchFamily="34" charset="0"/>
              </a:rPr>
              <a:t>State Agency Directory</a:t>
            </a:r>
            <a:r>
              <a:rPr lang="en-US" dirty="0">
                <a:latin typeface="Calibri" panose="020F0502020204030204" pitchFamily="34" charset="0"/>
                <a:cs typeface="Calibri" panose="020F0502020204030204" pitchFamily="34" charset="0"/>
              </a:rPr>
              <a:t>, then click on or scroll down to </a:t>
            </a:r>
            <a:r>
              <a:rPr lang="en-US" b="1" dirty="0">
                <a:latin typeface="Calibri" panose="020F0502020204030204" pitchFamily="34" charset="0"/>
                <a:cs typeface="Calibri" panose="020F0502020204030204" pitchFamily="34" charset="0"/>
              </a:rPr>
              <a:t>E.</a:t>
            </a:r>
            <a:r>
              <a:rPr lang="en-US" dirty="0">
                <a:latin typeface="Calibri" panose="020F0502020204030204" pitchFamily="34" charset="0"/>
                <a:cs typeface="Calibri" panose="020F0502020204030204" pitchFamily="34" charset="0"/>
              </a:rPr>
              <a:t> Economic and Labor Market Information is the first entry.</a:t>
            </a:r>
          </a:p>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Go to New Hampshire Employment Security at </a:t>
            </a:r>
            <a:r>
              <a:rPr lang="en-US" dirty="0">
                <a:latin typeface="Calibri" panose="020F0502020204030204" pitchFamily="34" charset="0"/>
                <a:cs typeface="Calibri" panose="020F0502020204030204" pitchFamily="34" charset="0"/>
                <a:hlinkClick r:id="rId3"/>
              </a:rPr>
              <a:t>https://www.nhes.nh.gov/</a:t>
            </a:r>
            <a:r>
              <a:rPr lang="en-US" dirty="0">
                <a:latin typeface="Calibri" panose="020F0502020204030204" pitchFamily="34" charset="0"/>
                <a:cs typeface="Calibri" panose="020F0502020204030204" pitchFamily="34" charset="0"/>
              </a:rPr>
              <a:t>and select the Data and Statistics option (far right side of the header).</a:t>
            </a:r>
          </a:p>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pPr marL="0" indent="0">
              <a:buNone/>
            </a:pP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Go directly to the ELMI web site at </a:t>
            </a:r>
            <a:r>
              <a:rPr lang="en-US" dirty="0">
                <a:latin typeface="Calibri" panose="020F0502020204030204" pitchFamily="34" charset="0"/>
                <a:cs typeface="Calibri" panose="020F0502020204030204" pitchFamily="34" charset="0"/>
                <a:hlinkClick r:id="rId4"/>
              </a:rPr>
              <a:t>https://www.nhes.nh.gov/elmi/</a:t>
            </a:r>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grpSp>
        <p:nvGrpSpPr>
          <p:cNvPr id="17" name="Group 16">
            <a:extLst>
              <a:ext uri="{FF2B5EF4-FFF2-40B4-BE49-F238E27FC236}">
                <a16:creationId xmlns:a16="http://schemas.microsoft.com/office/drawing/2014/main" id="{F65866A0-68B7-400F-AAB3-2E93FCE513C9}"/>
              </a:ext>
            </a:extLst>
          </p:cNvPr>
          <p:cNvGrpSpPr/>
          <p:nvPr/>
        </p:nvGrpSpPr>
        <p:grpSpPr>
          <a:xfrm>
            <a:off x="3748134" y="3730026"/>
            <a:ext cx="5738925" cy="932509"/>
            <a:chOff x="3920149" y="3856776"/>
            <a:chExt cx="5757034" cy="905347"/>
          </a:xfrm>
        </p:grpSpPr>
        <p:pic>
          <p:nvPicPr>
            <p:cNvPr id="11" name="Picture 10">
              <a:extLst>
                <a:ext uri="{FF2B5EF4-FFF2-40B4-BE49-F238E27FC236}">
                  <a16:creationId xmlns:a16="http://schemas.microsoft.com/office/drawing/2014/main" id="{C1ECBEBA-C2C9-4F16-9647-C735826AAA3F}"/>
                </a:ext>
              </a:extLst>
            </p:cNvPr>
            <p:cNvPicPr>
              <a:picLocks noChangeAspect="1"/>
            </p:cNvPicPr>
            <p:nvPr/>
          </p:nvPicPr>
          <p:blipFill>
            <a:blip r:embed="rId5"/>
            <a:stretch>
              <a:fillRect/>
            </a:stretch>
          </p:blipFill>
          <p:spPr>
            <a:xfrm>
              <a:off x="3920149" y="3868325"/>
              <a:ext cx="5737023" cy="890020"/>
            </a:xfrm>
            <a:prstGeom prst="rect">
              <a:avLst/>
            </a:prstGeom>
          </p:spPr>
        </p:pic>
        <p:sp>
          <p:nvSpPr>
            <p:cNvPr id="12" name="Rectangle 11">
              <a:extLst>
                <a:ext uri="{FF2B5EF4-FFF2-40B4-BE49-F238E27FC236}">
                  <a16:creationId xmlns:a16="http://schemas.microsoft.com/office/drawing/2014/main" id="{13C5ABB2-7812-4B60-A107-CC495E45901F}"/>
                </a:ext>
              </a:extLst>
            </p:cNvPr>
            <p:cNvSpPr/>
            <p:nvPr/>
          </p:nvSpPr>
          <p:spPr>
            <a:xfrm>
              <a:off x="8646061" y="3856776"/>
              <a:ext cx="1031122" cy="90534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grpSp>
      <p:pic>
        <p:nvPicPr>
          <p:cNvPr id="14" name="Picture 13">
            <a:extLst>
              <a:ext uri="{FF2B5EF4-FFF2-40B4-BE49-F238E27FC236}">
                <a16:creationId xmlns:a16="http://schemas.microsoft.com/office/drawing/2014/main" id="{550A1246-FBDE-4248-86A9-7B2580876947}"/>
              </a:ext>
            </a:extLst>
          </p:cNvPr>
          <p:cNvPicPr>
            <a:picLocks noChangeAspect="1"/>
          </p:cNvPicPr>
          <p:nvPr/>
        </p:nvPicPr>
        <p:blipFill rotWithShape="1">
          <a:blip r:embed="rId6"/>
          <a:srcRect t="5655" b="25131"/>
          <a:stretch/>
        </p:blipFill>
        <p:spPr>
          <a:xfrm>
            <a:off x="3784348" y="5282989"/>
            <a:ext cx="5314384" cy="1280773"/>
          </a:xfrm>
          <a:prstGeom prst="rect">
            <a:avLst/>
          </a:prstGeom>
        </p:spPr>
      </p:pic>
      <p:grpSp>
        <p:nvGrpSpPr>
          <p:cNvPr id="18" name="Group 17">
            <a:extLst>
              <a:ext uri="{FF2B5EF4-FFF2-40B4-BE49-F238E27FC236}">
                <a16:creationId xmlns:a16="http://schemas.microsoft.com/office/drawing/2014/main" id="{540513FF-97E5-4C4B-BBB1-30283515AC40}"/>
              </a:ext>
            </a:extLst>
          </p:cNvPr>
          <p:cNvGrpSpPr/>
          <p:nvPr/>
        </p:nvGrpSpPr>
        <p:grpSpPr>
          <a:xfrm>
            <a:off x="3775295" y="1790778"/>
            <a:ext cx="5967010" cy="1000865"/>
            <a:chOff x="3431263" y="1745511"/>
            <a:chExt cx="5967010" cy="1000865"/>
          </a:xfrm>
        </p:grpSpPr>
        <p:pic>
          <p:nvPicPr>
            <p:cNvPr id="5" name="Picture 4">
              <a:extLst>
                <a:ext uri="{FF2B5EF4-FFF2-40B4-BE49-F238E27FC236}">
                  <a16:creationId xmlns:a16="http://schemas.microsoft.com/office/drawing/2014/main" id="{734D2E35-5839-4780-A431-AA9C285F5D84}"/>
                </a:ext>
              </a:extLst>
            </p:cNvPr>
            <p:cNvPicPr>
              <a:picLocks noChangeAspect="1"/>
            </p:cNvPicPr>
            <p:nvPr/>
          </p:nvPicPr>
          <p:blipFill rotWithShape="1">
            <a:blip r:embed="rId7"/>
            <a:srcRect t="7792"/>
            <a:stretch/>
          </p:blipFill>
          <p:spPr>
            <a:xfrm>
              <a:off x="5124261" y="1745511"/>
              <a:ext cx="2250575" cy="979581"/>
            </a:xfrm>
            <a:prstGeom prst="rect">
              <a:avLst/>
            </a:prstGeom>
          </p:spPr>
        </p:pic>
        <p:pic>
          <p:nvPicPr>
            <p:cNvPr id="7" name="Picture 6">
              <a:extLst>
                <a:ext uri="{FF2B5EF4-FFF2-40B4-BE49-F238E27FC236}">
                  <a16:creationId xmlns:a16="http://schemas.microsoft.com/office/drawing/2014/main" id="{77759FF7-F8D0-4965-924C-30391F328C45}"/>
                </a:ext>
              </a:extLst>
            </p:cNvPr>
            <p:cNvPicPr>
              <a:picLocks noChangeAspect="1"/>
            </p:cNvPicPr>
            <p:nvPr/>
          </p:nvPicPr>
          <p:blipFill rotWithShape="1">
            <a:blip r:embed="rId8"/>
            <a:srcRect l="-1" r="22871"/>
            <a:stretch/>
          </p:blipFill>
          <p:spPr>
            <a:xfrm>
              <a:off x="7315199" y="1815749"/>
              <a:ext cx="2083074" cy="928258"/>
            </a:xfrm>
            <a:prstGeom prst="rect">
              <a:avLst/>
            </a:prstGeom>
            <a:ln>
              <a:solidFill>
                <a:schemeClr val="tx1"/>
              </a:solidFill>
            </a:ln>
          </p:spPr>
        </p:pic>
        <p:pic>
          <p:nvPicPr>
            <p:cNvPr id="9" name="Picture 8">
              <a:extLst>
                <a:ext uri="{FF2B5EF4-FFF2-40B4-BE49-F238E27FC236}">
                  <a16:creationId xmlns:a16="http://schemas.microsoft.com/office/drawing/2014/main" id="{70E7D41C-E15B-47B2-A8C0-8D38631A00D4}"/>
                </a:ext>
              </a:extLst>
            </p:cNvPr>
            <p:cNvPicPr>
              <a:picLocks noChangeAspect="1"/>
            </p:cNvPicPr>
            <p:nvPr/>
          </p:nvPicPr>
          <p:blipFill>
            <a:blip r:embed="rId9"/>
            <a:stretch>
              <a:fillRect/>
            </a:stretch>
          </p:blipFill>
          <p:spPr>
            <a:xfrm>
              <a:off x="3431263" y="1760165"/>
              <a:ext cx="1683360" cy="986211"/>
            </a:xfrm>
            <a:prstGeom prst="rect">
              <a:avLst/>
            </a:prstGeom>
          </p:spPr>
        </p:pic>
        <p:sp>
          <p:nvSpPr>
            <p:cNvPr id="16" name="Rectangle 15">
              <a:extLst>
                <a:ext uri="{FF2B5EF4-FFF2-40B4-BE49-F238E27FC236}">
                  <a16:creationId xmlns:a16="http://schemas.microsoft.com/office/drawing/2014/main" id="{AF3118E2-B1B5-42CF-83B2-5E060311EF21}"/>
                </a:ext>
              </a:extLst>
            </p:cNvPr>
            <p:cNvSpPr/>
            <p:nvPr/>
          </p:nvSpPr>
          <p:spPr>
            <a:xfrm>
              <a:off x="5349091" y="2199992"/>
              <a:ext cx="1368580" cy="18107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grpSp>
    </p:spTree>
    <p:extLst>
      <p:ext uri="{BB962C8B-B14F-4D97-AF65-F5344CB8AC3E}">
        <p14:creationId xmlns:p14="http://schemas.microsoft.com/office/powerpoint/2010/main" val="3905980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887134" y="654052"/>
            <a:ext cx="7704667" cy="869949"/>
          </a:xfrm>
        </p:spPr>
        <p:txBody>
          <a:bodyPr>
            <a:normAutofit/>
          </a:bodyPr>
          <a:lstStyle/>
          <a:p>
            <a:pPr eaLnBrk="1" hangingPunct="1"/>
            <a:r>
              <a:rPr lang="en-US" altLang="en-US" sz="2800" b="1" dirty="0">
                <a:latin typeface="Cambria" pitchFamily="18" charset="0"/>
              </a:rPr>
              <a:t>Questions?</a:t>
            </a:r>
          </a:p>
        </p:txBody>
      </p:sp>
      <p:sp>
        <p:nvSpPr>
          <p:cNvPr id="21507" name="Rectangle 3"/>
          <p:cNvSpPr>
            <a:spLocks noGrp="1" noChangeArrowheads="1"/>
          </p:cNvSpPr>
          <p:nvPr>
            <p:ph idx="1"/>
          </p:nvPr>
        </p:nvSpPr>
        <p:spPr>
          <a:xfrm>
            <a:off x="2971800" y="1676400"/>
            <a:ext cx="7313612" cy="609600"/>
          </a:xfrm>
          <a:ln>
            <a:noFill/>
          </a:ln>
        </p:spPr>
        <p:txBody>
          <a:bodyPr>
            <a:normAutofit/>
          </a:bodyPr>
          <a:lstStyle/>
          <a:p>
            <a:pPr>
              <a:lnSpc>
                <a:spcPct val="90000"/>
              </a:lnSpc>
              <a:tabLst>
                <a:tab pos="2628900" algn="l"/>
                <a:tab pos="5602288" algn="l"/>
              </a:tabLst>
            </a:pPr>
            <a:r>
              <a:rPr lang="en-US" altLang="en-US" sz="2000" b="1" dirty="0">
                <a:latin typeface="Calibri" pitchFamily="34" charset="0"/>
              </a:rPr>
              <a:t>General Information</a:t>
            </a:r>
            <a:r>
              <a:rPr lang="en-US" altLang="en-US" sz="2000" dirty="0">
                <a:latin typeface="Calibri" pitchFamily="34" charset="0"/>
              </a:rPr>
              <a:t>	</a:t>
            </a:r>
            <a:r>
              <a:rPr lang="en-US" altLang="en-US" sz="2000" b="1" dirty="0">
                <a:solidFill>
                  <a:schemeClr val="accent1"/>
                </a:solidFill>
                <a:latin typeface="Calibri" pitchFamily="34" charset="0"/>
              </a:rPr>
              <a:t>elmi@nhes.nh.gov</a:t>
            </a:r>
            <a:r>
              <a:rPr lang="en-US" altLang="en-US" sz="2000" dirty="0">
                <a:latin typeface="Calibri" pitchFamily="34" charset="0"/>
              </a:rPr>
              <a:t>  or  603-228-4124</a:t>
            </a:r>
          </a:p>
          <a:p>
            <a:pPr marL="0" indent="0">
              <a:lnSpc>
                <a:spcPct val="90000"/>
              </a:lnSpc>
              <a:buNone/>
              <a:tabLst>
                <a:tab pos="2628900" algn="l"/>
                <a:tab pos="5602288" algn="l"/>
              </a:tabLst>
            </a:pPr>
            <a:endParaRPr lang="en-US" altLang="en-US" sz="2000" dirty="0">
              <a:latin typeface="Calibri" pitchFamily="34" charset="0"/>
            </a:endParaRPr>
          </a:p>
          <a:p>
            <a:pPr>
              <a:lnSpc>
                <a:spcPct val="90000"/>
              </a:lnSpc>
              <a:tabLst>
                <a:tab pos="2628900" algn="l"/>
                <a:tab pos="5602288" algn="l"/>
              </a:tabLst>
            </a:pPr>
            <a:endParaRPr lang="en-US" altLang="en-US" sz="2000" dirty="0">
              <a:latin typeface="Calibri" pitchFamily="34" charset="0"/>
            </a:endParaRPr>
          </a:p>
        </p:txBody>
      </p:sp>
      <p:sp>
        <p:nvSpPr>
          <p:cNvPr id="21508" name="Text Box 4"/>
          <p:cNvSpPr txBox="1">
            <a:spLocks noChangeArrowheads="1"/>
          </p:cNvSpPr>
          <p:nvPr/>
        </p:nvSpPr>
        <p:spPr bwMode="auto">
          <a:xfrm>
            <a:off x="3352800" y="2286000"/>
            <a:ext cx="7239000" cy="677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buClr>
                <a:schemeClr val="tx2"/>
              </a:buClr>
              <a:buChar char="¡"/>
              <a:tabLst>
                <a:tab pos="5486400" algn="l"/>
              </a:tabLst>
              <a:defRPr sz="2900">
                <a:solidFill>
                  <a:schemeClr val="tx1"/>
                </a:solidFill>
                <a:latin typeface="Verdana" pitchFamily="34" charset="0"/>
              </a:defRPr>
            </a:lvl1pPr>
            <a:lvl2pPr marL="742950" indent="-285750" eaLnBrk="0" hangingPunct="0">
              <a:tabLst>
                <a:tab pos="5486400" algn="l"/>
              </a:tabLst>
              <a:defRPr sz="2500">
                <a:solidFill>
                  <a:schemeClr val="tx1"/>
                </a:solidFill>
                <a:latin typeface="Verdana" pitchFamily="34" charset="0"/>
              </a:defRPr>
            </a:lvl2pPr>
            <a:lvl3pPr marL="1143000" indent="-228600" eaLnBrk="0" hangingPunct="0">
              <a:buClr>
                <a:schemeClr val="tx2"/>
              </a:buClr>
              <a:buSzPct val="65000"/>
              <a:buChar char="¡"/>
              <a:tabLst>
                <a:tab pos="5486400" algn="l"/>
              </a:tabLst>
              <a:defRPr sz="2200">
                <a:solidFill>
                  <a:schemeClr val="tx1"/>
                </a:solidFill>
                <a:latin typeface="Verdana" pitchFamily="34" charset="0"/>
              </a:defRPr>
            </a:lvl3pPr>
            <a:lvl4pPr marL="1600200" indent="-228600" eaLnBrk="0" hangingPunct="0">
              <a:tabLst>
                <a:tab pos="5486400" algn="l"/>
              </a:tabLst>
              <a:defRPr sz="1900">
                <a:solidFill>
                  <a:schemeClr val="tx1"/>
                </a:solidFill>
                <a:latin typeface="Verdana" pitchFamily="34" charset="0"/>
              </a:defRPr>
            </a:lvl4pPr>
            <a:lvl5pPr marL="2057400" indent="-228600" eaLnBrk="0" hangingPunct="0">
              <a:buClr>
                <a:schemeClr val="tx2"/>
              </a:buClr>
              <a:buSzPct val="60000"/>
              <a:buChar char="¡"/>
              <a:tabLst>
                <a:tab pos="5486400" algn="l"/>
              </a:tabLst>
              <a:defRPr sz="19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tabLst>
                <a:tab pos="5486400" algn="l"/>
              </a:tabLst>
              <a:defRPr sz="19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tabLst>
                <a:tab pos="5486400" algn="l"/>
              </a:tabLst>
              <a:defRPr sz="19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tabLst>
                <a:tab pos="5486400" algn="l"/>
              </a:tabLst>
              <a:defRPr sz="19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tabLst>
                <a:tab pos="5486400" algn="l"/>
              </a:tabLst>
              <a:defRPr sz="1900">
                <a:solidFill>
                  <a:schemeClr val="tx1"/>
                </a:solidFill>
                <a:latin typeface="Verdana" pitchFamily="34" charset="0"/>
              </a:defRPr>
            </a:lvl9pPr>
          </a:lstStyle>
          <a:p>
            <a:pPr>
              <a:spcBef>
                <a:spcPct val="0"/>
              </a:spcBef>
              <a:buClrTx/>
              <a:buNone/>
              <a:tabLst>
                <a:tab pos="4686300" algn="l"/>
              </a:tabLst>
            </a:pPr>
            <a:r>
              <a:rPr lang="en-US" altLang="en-US" sz="1900" dirty="0">
                <a:solidFill>
                  <a:schemeClr val="tx1">
                    <a:lumMod val="75000"/>
                    <a:lumOff val="25000"/>
                  </a:schemeClr>
                </a:solidFill>
                <a:latin typeface="Calibri" pitchFamily="34" charset="0"/>
              </a:rPr>
              <a:t>Katrina Evans, Assistant Director	603-229-4370</a:t>
            </a:r>
            <a:br>
              <a:rPr lang="en-US" altLang="en-US" sz="1900" dirty="0">
                <a:solidFill>
                  <a:schemeClr val="tx1">
                    <a:lumMod val="75000"/>
                    <a:lumOff val="25000"/>
                  </a:schemeClr>
                </a:solidFill>
                <a:latin typeface="Calibri" pitchFamily="34" charset="0"/>
              </a:rPr>
            </a:br>
            <a:r>
              <a:rPr lang="en-US" altLang="en-US" sz="1900" i="1" dirty="0">
                <a:solidFill>
                  <a:schemeClr val="tx1">
                    <a:lumMod val="75000"/>
                    <a:lumOff val="25000"/>
                  </a:schemeClr>
                </a:solidFill>
                <a:latin typeface="Calibri" pitchFamily="34" charset="0"/>
              </a:rPr>
              <a:t>e-mail: </a:t>
            </a:r>
            <a:r>
              <a:rPr lang="en-US" altLang="en-US" sz="1800" dirty="0">
                <a:solidFill>
                  <a:schemeClr val="accent1"/>
                </a:solidFill>
                <a:latin typeface="Calibri" pitchFamily="34" charset="0"/>
              </a:rPr>
              <a:t>Katrina.J.Evans@nhes.nh.gov</a:t>
            </a:r>
          </a:p>
        </p:txBody>
      </p:sp>
      <p:grpSp>
        <p:nvGrpSpPr>
          <p:cNvPr id="2" name="Group 1"/>
          <p:cNvGrpSpPr/>
          <p:nvPr/>
        </p:nvGrpSpPr>
        <p:grpSpPr>
          <a:xfrm>
            <a:off x="4542453" y="3638941"/>
            <a:ext cx="1752600" cy="1898983"/>
            <a:chOff x="7315200" y="4876800"/>
            <a:chExt cx="1752600" cy="1898983"/>
          </a:xfrm>
        </p:grpSpPr>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6639" y="5190442"/>
              <a:ext cx="1628775" cy="1585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7315200" y="4876800"/>
              <a:ext cx="1752600" cy="646331"/>
            </a:xfrm>
            <a:prstGeom prst="rect">
              <a:avLst/>
            </a:prstGeom>
          </p:spPr>
          <p:txBody>
            <a:bodyPr wrap="square">
              <a:spAutoFit/>
            </a:bodyPr>
            <a:lstStyle/>
            <a:p>
              <a:r>
                <a:rPr lang="en-US" b="1" dirty="0">
                  <a:solidFill>
                    <a:schemeClr val="accent1">
                      <a:lumMod val="75000"/>
                    </a:schemeClr>
                  </a:solidFill>
                </a:rPr>
                <a:t>Want to know what’s new?</a:t>
              </a:r>
            </a:p>
          </p:txBody>
        </p:sp>
      </p:grpSp>
      <p:graphicFrame>
        <p:nvGraphicFramePr>
          <p:cNvPr id="7" name="Object 6"/>
          <p:cNvGraphicFramePr>
            <a:graphicFrameLocks noChangeAspect="1"/>
          </p:cNvGraphicFramePr>
          <p:nvPr>
            <p:extLst>
              <p:ext uri="{D42A27DB-BD31-4B8C-83A1-F6EECF244321}">
                <p14:modId xmlns:p14="http://schemas.microsoft.com/office/powerpoint/2010/main" val="2920552704"/>
              </p:ext>
            </p:extLst>
          </p:nvPr>
        </p:nvGraphicFramePr>
        <p:xfrm>
          <a:off x="9515671" y="6070999"/>
          <a:ext cx="2535237" cy="549275"/>
        </p:xfrm>
        <a:graphic>
          <a:graphicData uri="http://schemas.openxmlformats.org/presentationml/2006/ole">
            <mc:AlternateContent xmlns:mc="http://schemas.openxmlformats.org/markup-compatibility/2006">
              <mc:Choice xmlns:v="urn:schemas-microsoft-com:vml" Requires="v">
                <p:oleObj spid="_x0000_s1036" name="Image" r:id="rId4" imgW="2535840" imgH="548640" progId="Photoshop.Image.13">
                  <p:embed/>
                </p:oleObj>
              </mc:Choice>
              <mc:Fallback>
                <p:oleObj name="Image" r:id="rId4" imgW="2535840" imgH="548640" progId="Photoshop.Image.13">
                  <p:embed/>
                  <p:pic>
                    <p:nvPicPr>
                      <p:cNvPr id="7" name="Object 6"/>
                      <p:cNvPicPr/>
                      <p:nvPr/>
                    </p:nvPicPr>
                    <p:blipFill>
                      <a:blip r:embed="rId5"/>
                      <a:stretch>
                        <a:fillRect/>
                      </a:stretch>
                    </p:blipFill>
                    <p:spPr>
                      <a:xfrm>
                        <a:off x="9515671" y="6070999"/>
                        <a:ext cx="2535237" cy="549275"/>
                      </a:xfrm>
                      <a:prstGeom prst="rect">
                        <a:avLst/>
                      </a:prstGeom>
                    </p:spPr>
                  </p:pic>
                </p:oleObj>
              </mc:Fallback>
            </mc:AlternateContent>
          </a:graphicData>
        </a:graphic>
      </p:graphicFrame>
    </p:spTree>
    <p:extLst>
      <p:ext uri="{BB962C8B-B14F-4D97-AF65-F5344CB8AC3E}">
        <p14:creationId xmlns:p14="http://schemas.microsoft.com/office/powerpoint/2010/main" val="3877817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163</TotalTime>
  <Words>345</Words>
  <Application>Microsoft Office PowerPoint</Application>
  <PresentationFormat>Widescreen</PresentationFormat>
  <Paragraphs>28</Paragraphs>
  <Slides>4</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vt:i4>
      </vt:variant>
    </vt:vector>
  </HeadingPairs>
  <TitlesOfParts>
    <vt:vector size="11" baseType="lpstr">
      <vt:lpstr>Arial</vt:lpstr>
      <vt:lpstr>Calibri</vt:lpstr>
      <vt:lpstr>Cambria</vt:lpstr>
      <vt:lpstr>Century Gothic</vt:lpstr>
      <vt:lpstr>Wingdings 3</vt:lpstr>
      <vt:lpstr>Wisp</vt:lpstr>
      <vt:lpstr>Image</vt:lpstr>
      <vt:lpstr>PowerPoint Presentation</vt:lpstr>
      <vt:lpstr>What is Labor Market Information?</vt:lpstr>
      <vt:lpstr>How to find us on the web</vt:lpstr>
      <vt:lpstr>Questions?</vt:lpstr>
    </vt:vector>
  </TitlesOfParts>
  <Company>State of New Hampshire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Evans, Katrina</dc:creator>
  <cp:lastModifiedBy>Evans, Katrina</cp:lastModifiedBy>
  <cp:revision>10</cp:revision>
  <dcterms:created xsi:type="dcterms:W3CDTF">2021-01-15T14:06:26Z</dcterms:created>
  <dcterms:modified xsi:type="dcterms:W3CDTF">2022-05-10T12:46:59Z</dcterms:modified>
</cp:coreProperties>
</file>